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00" autoAdjust="0"/>
    <p:restoredTop sz="94660"/>
  </p:normalViewPr>
  <p:slideViewPr>
    <p:cSldViewPr snapToGrid="0">
      <p:cViewPr varScale="1">
        <p:scale>
          <a:sx n="89" d="100"/>
          <a:sy n="89" d="100"/>
        </p:scale>
        <p:origin x="2757" y="51"/>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A1E0AC-6DDD-4157-B571-3C3B7A7429DE}" type="datetimeFigureOut">
              <a:rPr lang="en-US" smtClean="0"/>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46D1D7-0772-4CB6-A35C-D2507E02F009}" type="slidenum">
              <a:rPr lang="en-US" smtClean="0"/>
              <a:t>‹#›</a:t>
            </a:fld>
            <a:endParaRPr lang="en-US" dirty="0"/>
          </a:p>
        </p:txBody>
      </p:sp>
    </p:spTree>
    <p:extLst>
      <p:ext uri="{BB962C8B-B14F-4D97-AF65-F5344CB8AC3E}">
        <p14:creationId xmlns:p14="http://schemas.microsoft.com/office/powerpoint/2010/main" val="3769258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A1E0AC-6DDD-4157-B571-3C3B7A7429DE}" type="datetimeFigureOut">
              <a:rPr lang="en-US" smtClean="0"/>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46D1D7-0772-4CB6-A35C-D2507E02F009}" type="slidenum">
              <a:rPr lang="en-US" smtClean="0"/>
              <a:t>‹#›</a:t>
            </a:fld>
            <a:endParaRPr lang="en-US" dirty="0"/>
          </a:p>
        </p:txBody>
      </p:sp>
    </p:spTree>
    <p:extLst>
      <p:ext uri="{BB962C8B-B14F-4D97-AF65-F5344CB8AC3E}">
        <p14:creationId xmlns:p14="http://schemas.microsoft.com/office/powerpoint/2010/main" val="3221522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A1E0AC-6DDD-4157-B571-3C3B7A7429DE}" type="datetimeFigureOut">
              <a:rPr lang="en-US" smtClean="0"/>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46D1D7-0772-4CB6-A35C-D2507E02F009}" type="slidenum">
              <a:rPr lang="en-US" smtClean="0"/>
              <a:t>‹#›</a:t>
            </a:fld>
            <a:endParaRPr lang="en-US" dirty="0"/>
          </a:p>
        </p:txBody>
      </p:sp>
    </p:spTree>
    <p:extLst>
      <p:ext uri="{BB962C8B-B14F-4D97-AF65-F5344CB8AC3E}">
        <p14:creationId xmlns:p14="http://schemas.microsoft.com/office/powerpoint/2010/main" val="4142627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A1E0AC-6DDD-4157-B571-3C3B7A7429DE}" type="datetimeFigureOut">
              <a:rPr lang="en-US" smtClean="0"/>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46D1D7-0772-4CB6-A35C-D2507E02F009}" type="slidenum">
              <a:rPr lang="en-US" smtClean="0"/>
              <a:t>‹#›</a:t>
            </a:fld>
            <a:endParaRPr lang="en-US" dirty="0"/>
          </a:p>
        </p:txBody>
      </p:sp>
    </p:spTree>
    <p:extLst>
      <p:ext uri="{BB962C8B-B14F-4D97-AF65-F5344CB8AC3E}">
        <p14:creationId xmlns:p14="http://schemas.microsoft.com/office/powerpoint/2010/main" val="3702926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A1E0AC-6DDD-4157-B571-3C3B7A7429DE}" type="datetimeFigureOut">
              <a:rPr lang="en-US" smtClean="0"/>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46D1D7-0772-4CB6-A35C-D2507E02F009}" type="slidenum">
              <a:rPr lang="en-US" smtClean="0"/>
              <a:t>‹#›</a:t>
            </a:fld>
            <a:endParaRPr lang="en-US" dirty="0"/>
          </a:p>
        </p:txBody>
      </p:sp>
    </p:spTree>
    <p:extLst>
      <p:ext uri="{BB962C8B-B14F-4D97-AF65-F5344CB8AC3E}">
        <p14:creationId xmlns:p14="http://schemas.microsoft.com/office/powerpoint/2010/main" val="1173716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A1E0AC-6DDD-4157-B571-3C3B7A7429DE}" type="datetimeFigureOut">
              <a:rPr lang="en-US" smtClean="0"/>
              <a:t>7/27/2018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46D1D7-0772-4CB6-A35C-D2507E02F009}" type="slidenum">
              <a:rPr lang="en-US" smtClean="0"/>
              <a:t>‹#›</a:t>
            </a:fld>
            <a:endParaRPr lang="en-US" dirty="0"/>
          </a:p>
        </p:txBody>
      </p:sp>
    </p:spTree>
    <p:extLst>
      <p:ext uri="{BB962C8B-B14F-4D97-AF65-F5344CB8AC3E}">
        <p14:creationId xmlns:p14="http://schemas.microsoft.com/office/powerpoint/2010/main" val="2493096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A1E0AC-6DDD-4157-B571-3C3B7A7429DE}" type="datetimeFigureOut">
              <a:rPr lang="en-US" smtClean="0"/>
              <a:t>7/27/2018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946D1D7-0772-4CB6-A35C-D2507E02F009}" type="slidenum">
              <a:rPr lang="en-US" smtClean="0"/>
              <a:t>‹#›</a:t>
            </a:fld>
            <a:endParaRPr lang="en-US" dirty="0"/>
          </a:p>
        </p:txBody>
      </p:sp>
    </p:spTree>
    <p:extLst>
      <p:ext uri="{BB962C8B-B14F-4D97-AF65-F5344CB8AC3E}">
        <p14:creationId xmlns:p14="http://schemas.microsoft.com/office/powerpoint/2010/main" val="1828069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A1E0AC-6DDD-4157-B571-3C3B7A7429DE}" type="datetimeFigureOut">
              <a:rPr lang="en-US" smtClean="0"/>
              <a:t>7/27/2018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946D1D7-0772-4CB6-A35C-D2507E02F009}" type="slidenum">
              <a:rPr lang="en-US" smtClean="0"/>
              <a:t>‹#›</a:t>
            </a:fld>
            <a:endParaRPr lang="en-US" dirty="0"/>
          </a:p>
        </p:txBody>
      </p:sp>
    </p:spTree>
    <p:extLst>
      <p:ext uri="{BB962C8B-B14F-4D97-AF65-F5344CB8AC3E}">
        <p14:creationId xmlns:p14="http://schemas.microsoft.com/office/powerpoint/2010/main" val="2035396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A1E0AC-6DDD-4157-B571-3C3B7A7429DE}" type="datetimeFigureOut">
              <a:rPr lang="en-US" smtClean="0"/>
              <a:t>7/27/2018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946D1D7-0772-4CB6-A35C-D2507E02F009}" type="slidenum">
              <a:rPr lang="en-US" smtClean="0"/>
              <a:t>‹#›</a:t>
            </a:fld>
            <a:endParaRPr lang="en-US" dirty="0"/>
          </a:p>
        </p:txBody>
      </p:sp>
    </p:spTree>
    <p:extLst>
      <p:ext uri="{BB962C8B-B14F-4D97-AF65-F5344CB8AC3E}">
        <p14:creationId xmlns:p14="http://schemas.microsoft.com/office/powerpoint/2010/main" val="2846470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0A1E0AC-6DDD-4157-B571-3C3B7A7429DE}" type="datetimeFigureOut">
              <a:rPr lang="en-US" smtClean="0"/>
              <a:t>7/27/2018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46D1D7-0772-4CB6-A35C-D2507E02F009}" type="slidenum">
              <a:rPr lang="en-US" smtClean="0"/>
              <a:t>‹#›</a:t>
            </a:fld>
            <a:endParaRPr lang="en-US" dirty="0"/>
          </a:p>
        </p:txBody>
      </p:sp>
    </p:spTree>
    <p:extLst>
      <p:ext uri="{BB962C8B-B14F-4D97-AF65-F5344CB8AC3E}">
        <p14:creationId xmlns:p14="http://schemas.microsoft.com/office/powerpoint/2010/main" val="3850498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0A1E0AC-6DDD-4157-B571-3C3B7A7429DE}" type="datetimeFigureOut">
              <a:rPr lang="en-US" smtClean="0"/>
              <a:t>7/27/2018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46D1D7-0772-4CB6-A35C-D2507E02F009}" type="slidenum">
              <a:rPr lang="en-US" smtClean="0"/>
              <a:t>‹#›</a:t>
            </a:fld>
            <a:endParaRPr lang="en-US" dirty="0"/>
          </a:p>
        </p:txBody>
      </p:sp>
    </p:spTree>
    <p:extLst>
      <p:ext uri="{BB962C8B-B14F-4D97-AF65-F5344CB8AC3E}">
        <p14:creationId xmlns:p14="http://schemas.microsoft.com/office/powerpoint/2010/main" val="701130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0A1E0AC-6DDD-4157-B571-3C3B7A7429DE}" type="datetimeFigureOut">
              <a:rPr lang="en-US" smtClean="0"/>
              <a:t>7/27/2018</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946D1D7-0772-4CB6-A35C-D2507E02F009}" type="slidenum">
              <a:rPr lang="en-US" smtClean="0"/>
              <a:t>‹#›</a:t>
            </a:fld>
            <a:endParaRPr lang="en-US" dirty="0"/>
          </a:p>
        </p:txBody>
      </p:sp>
    </p:spTree>
    <p:extLst>
      <p:ext uri="{BB962C8B-B14F-4D97-AF65-F5344CB8AC3E}">
        <p14:creationId xmlns:p14="http://schemas.microsoft.com/office/powerpoint/2010/main" val="4117823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hyperlink" Target="mailto:cma@cma-ent.com"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57E697C-43E0-461E-B1C7-10130FE5EA3C}"/>
              </a:ext>
            </a:extLst>
          </p:cNvPr>
          <p:cNvSpPr/>
          <p:nvPr/>
        </p:nvSpPr>
        <p:spPr>
          <a:xfrm>
            <a:off x="1592106" y="1392693"/>
            <a:ext cx="4012637" cy="646331"/>
          </a:xfrm>
          <a:prstGeom prst="rect">
            <a:avLst/>
          </a:prstGeom>
        </p:spPr>
        <p:txBody>
          <a:bodyPr wrap="none">
            <a:spAutoFit/>
          </a:bodyPr>
          <a:lstStyle/>
          <a:p>
            <a:r>
              <a:rPr lang="en-US" sz="3600" dirty="0">
                <a:solidFill>
                  <a:srgbClr val="0070C0"/>
                </a:solidFill>
                <a:latin typeface="Arial Narrow" panose="020B0606020202030204" pitchFamily="34" charset="0"/>
              </a:rPr>
              <a:t>Lean Six Sigma Series</a:t>
            </a:r>
          </a:p>
        </p:txBody>
      </p:sp>
      <p:sp>
        <p:nvSpPr>
          <p:cNvPr id="4" name="Rectangle 3">
            <a:extLst>
              <a:ext uri="{FF2B5EF4-FFF2-40B4-BE49-F238E27FC236}">
                <a16:creationId xmlns:a16="http://schemas.microsoft.com/office/drawing/2014/main" id="{BD3FE9DC-3CC6-4AD0-95C4-493689E3496E}"/>
              </a:ext>
            </a:extLst>
          </p:cNvPr>
          <p:cNvSpPr/>
          <p:nvPr/>
        </p:nvSpPr>
        <p:spPr>
          <a:xfrm>
            <a:off x="223133" y="2383895"/>
            <a:ext cx="3375291" cy="2246769"/>
          </a:xfrm>
          <a:prstGeom prst="rect">
            <a:avLst/>
          </a:prstGeom>
        </p:spPr>
        <p:txBody>
          <a:bodyPr wrap="square">
            <a:spAutoFit/>
          </a:bodyPr>
          <a:lstStyle/>
          <a:p>
            <a:pPr algn="just">
              <a:defRPr/>
            </a:pPr>
            <a:r>
              <a:rPr lang="en-US" sz="1400" dirty="0"/>
              <a:t>This </a:t>
            </a:r>
            <a:r>
              <a:rPr lang="en-US" sz="1400" b="1" u="sng" dirty="0">
                <a:solidFill>
                  <a:schemeClr val="accent2">
                    <a:lumMod val="75000"/>
                  </a:schemeClr>
                </a:solidFill>
              </a:rPr>
              <a:t>16 hour equivalency course</a:t>
            </a:r>
            <a:r>
              <a:rPr lang="en-US" sz="1400" u="sng" dirty="0"/>
              <a:t> </a:t>
            </a:r>
            <a:r>
              <a:rPr lang="en-US" sz="1400" dirty="0"/>
              <a:t>is designed to assist you from a management oversight perspective.  The Champions will learn to  utilize customized lean six sigma assessment tools that will help them to understand their own management styles as well as shape group culture for sustainable success and organization growth</a:t>
            </a:r>
            <a:r>
              <a:rPr lang="en-US" sz="1400" b="1" dirty="0"/>
              <a:t>.</a:t>
            </a:r>
          </a:p>
          <a:p>
            <a:pPr algn="just"/>
            <a:endParaRPr lang="en-US" sz="1400" dirty="0"/>
          </a:p>
        </p:txBody>
      </p:sp>
      <p:sp>
        <p:nvSpPr>
          <p:cNvPr id="10" name="Rectangle 9">
            <a:extLst>
              <a:ext uri="{FF2B5EF4-FFF2-40B4-BE49-F238E27FC236}">
                <a16:creationId xmlns:a16="http://schemas.microsoft.com/office/drawing/2014/main" id="{5BD95E90-01F9-4B47-9C82-F4F55B4F0C3F}"/>
              </a:ext>
            </a:extLst>
          </p:cNvPr>
          <p:cNvSpPr/>
          <p:nvPr/>
        </p:nvSpPr>
        <p:spPr>
          <a:xfrm>
            <a:off x="4277121" y="4562694"/>
            <a:ext cx="1661032" cy="369332"/>
          </a:xfrm>
          <a:prstGeom prst="rect">
            <a:avLst/>
          </a:prstGeom>
        </p:spPr>
        <p:txBody>
          <a:bodyPr wrap="none">
            <a:spAutoFit/>
          </a:bodyPr>
          <a:lstStyle/>
          <a:p>
            <a:r>
              <a:rPr lang="en-US" altLang="en-US" b="1" u="sng" dirty="0"/>
              <a:t>Lean Champion</a:t>
            </a:r>
          </a:p>
        </p:txBody>
      </p:sp>
      <p:sp>
        <p:nvSpPr>
          <p:cNvPr id="12" name="TextBox 11">
            <a:extLst>
              <a:ext uri="{FF2B5EF4-FFF2-40B4-BE49-F238E27FC236}">
                <a16:creationId xmlns:a16="http://schemas.microsoft.com/office/drawing/2014/main" id="{03F3587B-9190-4C99-B301-FA1079871364}"/>
              </a:ext>
            </a:extLst>
          </p:cNvPr>
          <p:cNvSpPr txBox="1"/>
          <p:nvPr/>
        </p:nvSpPr>
        <p:spPr>
          <a:xfrm>
            <a:off x="4096759" y="6302429"/>
            <a:ext cx="2584823" cy="1354217"/>
          </a:xfrm>
          <a:prstGeom prst="rect">
            <a:avLst/>
          </a:prstGeom>
          <a:noFill/>
        </p:spPr>
        <p:txBody>
          <a:bodyPr wrap="square" rtlCol="0">
            <a:spAutoFit/>
          </a:bodyPr>
          <a:lstStyle/>
          <a:p>
            <a:r>
              <a:rPr lang="en-US" dirty="0"/>
              <a:t>Takeaways:</a:t>
            </a:r>
          </a:p>
          <a:p>
            <a:pPr marL="217805" marR="0" indent="-171450">
              <a:lnSpc>
                <a:spcPts val="1170"/>
              </a:lnSpc>
              <a:spcBef>
                <a:spcPts val="0"/>
              </a:spcBef>
              <a:spcAft>
                <a:spcPts val="0"/>
              </a:spcAft>
              <a:buFont typeface="Arial" panose="020B0604020202020204" pitchFamily="34" charset="0"/>
              <a:buChar char="•"/>
            </a:pPr>
            <a:r>
              <a:rPr lang="en-US" sz="1200" dirty="0">
                <a:latin typeface="Calibri" panose="020F0502020204030204" pitchFamily="34" charset="0"/>
                <a:ea typeface="Calibri" panose="020F0502020204030204" pitchFamily="34" charset="0"/>
                <a:cs typeface="Times New Roman" panose="02020603050405020304" pitchFamily="18" charset="0"/>
              </a:rPr>
              <a:t>120+ page electronic</a:t>
            </a:r>
            <a:r>
              <a:rPr lang="en-US" sz="1200" spc="-10" dirty="0">
                <a:latin typeface="Calibri" panose="020F0502020204030204" pitchFamily="34" charset="0"/>
                <a:ea typeface="Calibri" panose="020F0502020204030204" pitchFamily="34" charset="0"/>
                <a:cs typeface="Times New Roman" panose="02020603050405020304" pitchFamily="18" charset="0"/>
              </a:rPr>
              <a:t> </a:t>
            </a:r>
            <a:r>
              <a:rPr lang="en-US" sz="1200" dirty="0">
                <a:latin typeface="Calibri" panose="020F0502020204030204" pitchFamily="34" charset="0"/>
                <a:ea typeface="Calibri" panose="020F0502020204030204" pitchFamily="34" charset="0"/>
                <a:cs typeface="Times New Roman" panose="02020603050405020304" pitchFamily="18" charset="0"/>
              </a:rPr>
              <a:t>binder</a:t>
            </a:r>
          </a:p>
          <a:p>
            <a:pPr marL="171450" indent="-171450">
              <a:buFont typeface="Arial" panose="020B0604020202020204" pitchFamily="34" charset="0"/>
              <a:buChar char="•"/>
            </a:pPr>
            <a:r>
              <a:rPr lang="en-US" sz="1200" dirty="0">
                <a:latin typeface="Calibri" panose="020F0502020204030204" pitchFamily="34" charset="0"/>
                <a:cs typeface="Times New Roman" panose="02020603050405020304" pitchFamily="18" charset="0"/>
              </a:rPr>
              <a:t>Supplemental reading:  </a:t>
            </a:r>
            <a:r>
              <a:rPr lang="en-US" sz="1200" u="sng" dirty="0"/>
              <a:t>The Leader’s Window </a:t>
            </a:r>
            <a:r>
              <a:rPr lang="en-US" sz="1200" dirty="0"/>
              <a:t> Or</a:t>
            </a:r>
          </a:p>
          <a:p>
            <a:r>
              <a:rPr lang="en-US" sz="1200" u="sng" dirty="0"/>
              <a:t>Journey to The</a:t>
            </a:r>
            <a:r>
              <a:rPr lang="en-US" sz="1200" dirty="0"/>
              <a:t> </a:t>
            </a:r>
            <a:r>
              <a:rPr lang="en-US" sz="1200" u="sng" dirty="0"/>
              <a:t>Emerald City</a:t>
            </a:r>
            <a:endParaRPr lang="en-US" sz="1200" dirty="0"/>
          </a:p>
          <a:p>
            <a:endParaRPr lang="en-US" dirty="0"/>
          </a:p>
        </p:txBody>
      </p:sp>
      <p:pic>
        <p:nvPicPr>
          <p:cNvPr id="8" name="Picture 7" descr="A drawing of a cartoon character&#10;&#10;Description generated with high confidence">
            <a:extLst>
              <a:ext uri="{FF2B5EF4-FFF2-40B4-BE49-F238E27FC236}">
                <a16:creationId xmlns:a16="http://schemas.microsoft.com/office/drawing/2014/main" id="{73999DCC-E120-4A9D-95DD-AA3360C542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4627" y="3091821"/>
            <a:ext cx="2286019" cy="1714514"/>
          </a:xfrm>
          <a:prstGeom prst="ellipse">
            <a:avLst/>
          </a:prstGeom>
          <a:ln>
            <a:noFill/>
          </a:ln>
          <a:effectLst>
            <a:softEdge rad="112500"/>
          </a:effectLst>
        </p:spPr>
      </p:pic>
      <p:sp>
        <p:nvSpPr>
          <p:cNvPr id="14" name="Rectangle 13">
            <a:extLst>
              <a:ext uri="{FF2B5EF4-FFF2-40B4-BE49-F238E27FC236}">
                <a16:creationId xmlns:a16="http://schemas.microsoft.com/office/drawing/2014/main" id="{83DA7DEC-54FD-4AF9-B66B-94BD36EA5FB5}"/>
              </a:ext>
            </a:extLst>
          </p:cNvPr>
          <p:cNvSpPr/>
          <p:nvPr/>
        </p:nvSpPr>
        <p:spPr>
          <a:xfrm>
            <a:off x="2902021" y="1003024"/>
            <a:ext cx="1120820" cy="461665"/>
          </a:xfrm>
          <a:prstGeom prst="rect">
            <a:avLst/>
          </a:prstGeom>
        </p:spPr>
        <p:txBody>
          <a:bodyPr wrap="none">
            <a:spAutoFit/>
          </a:bodyPr>
          <a:lstStyle/>
          <a:p>
            <a:r>
              <a:rPr lang="en-US" b="1" i="1" dirty="0">
                <a:solidFill>
                  <a:srgbClr val="C00000"/>
                </a:solidFill>
                <a:latin typeface="Arial Narrow" panose="020B0606020202030204" pitchFamily="34" charset="0"/>
              </a:rPr>
              <a:t>present</a:t>
            </a:r>
            <a:r>
              <a:rPr lang="en-US" sz="2400" b="1" dirty="0">
                <a:solidFill>
                  <a:srgbClr val="C00000"/>
                </a:solidFill>
                <a:latin typeface="Arial Narrow" panose="020B0606020202030204" pitchFamily="34" charset="0"/>
              </a:rPr>
              <a:t>…</a:t>
            </a:r>
            <a:endParaRPr lang="en-US" b="1" dirty="0">
              <a:solidFill>
                <a:srgbClr val="C00000"/>
              </a:solidFill>
            </a:endParaRPr>
          </a:p>
        </p:txBody>
      </p:sp>
      <p:sp>
        <p:nvSpPr>
          <p:cNvPr id="16" name="TextBox 15">
            <a:extLst>
              <a:ext uri="{FF2B5EF4-FFF2-40B4-BE49-F238E27FC236}">
                <a16:creationId xmlns:a16="http://schemas.microsoft.com/office/drawing/2014/main" id="{778AA9D4-3194-4BEF-AFE2-CD6891D302F4}"/>
              </a:ext>
            </a:extLst>
          </p:cNvPr>
          <p:cNvSpPr txBox="1"/>
          <p:nvPr/>
        </p:nvSpPr>
        <p:spPr>
          <a:xfrm flipH="1">
            <a:off x="3429000" y="7956310"/>
            <a:ext cx="3269282" cy="369332"/>
          </a:xfrm>
          <a:prstGeom prst="rect">
            <a:avLst/>
          </a:prstGeom>
          <a:noFill/>
        </p:spPr>
        <p:txBody>
          <a:bodyPr wrap="square" rtlCol="0">
            <a:spAutoFit/>
          </a:bodyPr>
          <a:lstStyle/>
          <a:p>
            <a:pPr algn="ctr"/>
            <a:r>
              <a:rPr lang="en-US" b="1" dirty="0">
                <a:solidFill>
                  <a:srgbClr val="0070C0"/>
                </a:solidFill>
              </a:rPr>
              <a:t>Contact us TODAY!!!  </a:t>
            </a:r>
          </a:p>
        </p:txBody>
      </p:sp>
      <p:sp>
        <p:nvSpPr>
          <p:cNvPr id="17" name="Rectangle 16">
            <a:extLst>
              <a:ext uri="{FF2B5EF4-FFF2-40B4-BE49-F238E27FC236}">
                <a16:creationId xmlns:a16="http://schemas.microsoft.com/office/drawing/2014/main" id="{A70424BA-29C0-48BC-A70C-45B15AD075F8}"/>
              </a:ext>
            </a:extLst>
          </p:cNvPr>
          <p:cNvSpPr/>
          <p:nvPr/>
        </p:nvSpPr>
        <p:spPr>
          <a:xfrm>
            <a:off x="2400057" y="1934582"/>
            <a:ext cx="2230547" cy="369332"/>
          </a:xfrm>
          <a:prstGeom prst="rect">
            <a:avLst/>
          </a:prstGeom>
        </p:spPr>
        <p:txBody>
          <a:bodyPr wrap="none">
            <a:spAutoFit/>
          </a:bodyPr>
          <a:lstStyle/>
          <a:p>
            <a:pPr algn="ctr"/>
            <a:r>
              <a:rPr lang="en-US" i="1" dirty="0">
                <a:solidFill>
                  <a:srgbClr val="0070C0"/>
                </a:solidFill>
              </a:rPr>
              <a:t>“Explore the Obvious”</a:t>
            </a:r>
            <a:endParaRPr lang="en-US" b="1" i="1" dirty="0">
              <a:solidFill>
                <a:srgbClr val="0070C0"/>
              </a:solidFill>
              <a:latin typeface="Arial Narrow" panose="020B0606020202030204" pitchFamily="34" charset="0"/>
            </a:endParaRPr>
          </a:p>
        </p:txBody>
      </p:sp>
      <p:sp>
        <p:nvSpPr>
          <p:cNvPr id="11" name="Rectangle 10">
            <a:extLst>
              <a:ext uri="{FF2B5EF4-FFF2-40B4-BE49-F238E27FC236}">
                <a16:creationId xmlns:a16="http://schemas.microsoft.com/office/drawing/2014/main" id="{ACC6D622-136C-41BC-98C4-70DC6C3792E9}"/>
              </a:ext>
            </a:extLst>
          </p:cNvPr>
          <p:cNvSpPr/>
          <p:nvPr/>
        </p:nvSpPr>
        <p:spPr>
          <a:xfrm>
            <a:off x="223133" y="5071322"/>
            <a:ext cx="3429000" cy="3816429"/>
          </a:xfrm>
          <a:prstGeom prst="rect">
            <a:avLst/>
          </a:prstGeom>
        </p:spPr>
        <p:txBody>
          <a:bodyPr>
            <a:spAutoFit/>
          </a:bodyPr>
          <a:lstStyle/>
          <a:p>
            <a:r>
              <a:rPr lang="en-US" b="1" dirty="0"/>
              <a:t>What Will I Learn?</a:t>
            </a:r>
          </a:p>
          <a:p>
            <a:pPr algn="just">
              <a:buFontTx/>
              <a:buNone/>
              <a:defRPr/>
            </a:pPr>
            <a:r>
              <a:rPr lang="en-US" altLang="en-US" sz="1400" dirty="0"/>
              <a:t>Managers will become more empowered in their…</a:t>
            </a:r>
          </a:p>
          <a:p>
            <a:pPr marL="171450" indent="-171450" algn="just">
              <a:buFont typeface="Arial" panose="020B0604020202020204" pitchFamily="34" charset="0"/>
              <a:buChar char="•"/>
              <a:defRPr/>
            </a:pPr>
            <a:r>
              <a:rPr lang="en-US" altLang="en-US" sz="1400" dirty="0"/>
              <a:t>Dialogue with steering committees and improvement teams  </a:t>
            </a:r>
          </a:p>
          <a:p>
            <a:pPr marL="171450" indent="-171450" algn="just">
              <a:buFont typeface="Arial" panose="020B0604020202020204" pitchFamily="34" charset="0"/>
              <a:buChar char="•"/>
              <a:defRPr/>
            </a:pPr>
            <a:r>
              <a:rPr lang="en-US" altLang="en-US" sz="1400" dirty="0"/>
              <a:t>Possess a toolbox customized for leadership and process owners </a:t>
            </a:r>
          </a:p>
          <a:p>
            <a:pPr marL="171450" indent="-171450" algn="just">
              <a:buFont typeface="Arial" panose="020B0604020202020204" pitchFamily="34" charset="0"/>
              <a:buChar char="•"/>
              <a:defRPr/>
            </a:pPr>
            <a:r>
              <a:rPr lang="en-US" altLang="en-US" sz="1400" dirty="0"/>
              <a:t>Have heightened expectations and a clearly defined road map to monitor organization transformation.  </a:t>
            </a:r>
          </a:p>
          <a:p>
            <a:pPr marL="171450" indent="-171450" algn="just">
              <a:buFont typeface="Arial" panose="020B0604020202020204" pitchFamily="34" charset="0"/>
              <a:buChar char="•"/>
              <a:defRPr/>
            </a:pPr>
            <a:r>
              <a:rPr lang="en-US" altLang="en-US" sz="1400" dirty="0"/>
              <a:t>Enabled to strategically ask the right  “Whys” and track sustainable progress.</a:t>
            </a:r>
          </a:p>
          <a:p>
            <a:pPr marL="171450" indent="-171450" algn="just">
              <a:buFont typeface="Arial" panose="020B0604020202020204" pitchFamily="34" charset="0"/>
              <a:buChar char="•"/>
              <a:defRPr/>
            </a:pPr>
            <a:r>
              <a:rPr lang="en-US" altLang="en-US" sz="1400" dirty="0"/>
              <a:t>Become more effective and efficient in your leadership styles regardless of the strategic planning initiative facilitated.</a:t>
            </a:r>
          </a:p>
          <a:p>
            <a:pPr algn="just">
              <a:defRPr/>
            </a:pPr>
            <a:endParaRPr lang="en-US" altLang="en-US" sz="1400" dirty="0"/>
          </a:p>
          <a:p>
            <a:pPr algn="just">
              <a:defRPr/>
            </a:pPr>
            <a:endParaRPr lang="en-US" altLang="en-US" sz="1400" dirty="0"/>
          </a:p>
        </p:txBody>
      </p:sp>
      <p:sp>
        <p:nvSpPr>
          <p:cNvPr id="18" name="Rectangle 17">
            <a:extLst>
              <a:ext uri="{FF2B5EF4-FFF2-40B4-BE49-F238E27FC236}">
                <a16:creationId xmlns:a16="http://schemas.microsoft.com/office/drawing/2014/main" id="{4668ABC2-D291-48DE-AAC6-88855A3FE716}"/>
              </a:ext>
            </a:extLst>
          </p:cNvPr>
          <p:cNvSpPr/>
          <p:nvPr/>
        </p:nvSpPr>
        <p:spPr>
          <a:xfrm>
            <a:off x="4013036" y="5194922"/>
            <a:ext cx="2452256" cy="923330"/>
          </a:xfrm>
          <a:prstGeom prst="rect">
            <a:avLst/>
          </a:prstGeom>
        </p:spPr>
        <p:txBody>
          <a:bodyPr wrap="square">
            <a:spAutoFit/>
          </a:bodyPr>
          <a:lstStyle/>
          <a:p>
            <a:r>
              <a:rPr lang="en-US" altLang="en-US" dirty="0"/>
              <a:t>Candidate Criteria</a:t>
            </a:r>
          </a:p>
          <a:p>
            <a:r>
              <a:rPr lang="en-US" altLang="en-US" sz="1200" dirty="0"/>
              <a:t>Must be in a leadership and/or in a process owner position in your organization</a:t>
            </a:r>
          </a:p>
        </p:txBody>
      </p:sp>
      <p:pic>
        <p:nvPicPr>
          <p:cNvPr id="20" name="Picture 19" descr="A screenshot of a cell phone&#10;&#10;Description generated with very high confidence">
            <a:extLst>
              <a:ext uri="{FF2B5EF4-FFF2-40B4-BE49-F238E27FC236}">
                <a16:creationId xmlns:a16="http://schemas.microsoft.com/office/drawing/2014/main" id="{5D1DA8FE-4FCB-44AA-B76E-C78D641EEC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1421" y="110232"/>
            <a:ext cx="1076861" cy="875996"/>
          </a:xfrm>
          <a:prstGeom prst="rect">
            <a:avLst/>
          </a:prstGeom>
        </p:spPr>
      </p:pic>
      <p:pic>
        <p:nvPicPr>
          <p:cNvPr id="21" name="Picture 20">
            <a:extLst>
              <a:ext uri="{FF2B5EF4-FFF2-40B4-BE49-F238E27FC236}">
                <a16:creationId xmlns:a16="http://schemas.microsoft.com/office/drawing/2014/main" id="{71302964-A373-4440-BFBB-85FD14DE482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9718" y="65117"/>
            <a:ext cx="1021603" cy="1015664"/>
          </a:xfrm>
          <a:prstGeom prst="rect">
            <a:avLst/>
          </a:prstGeom>
        </p:spPr>
      </p:pic>
      <p:sp>
        <p:nvSpPr>
          <p:cNvPr id="22" name="TextBox 21">
            <a:extLst>
              <a:ext uri="{FF2B5EF4-FFF2-40B4-BE49-F238E27FC236}">
                <a16:creationId xmlns:a16="http://schemas.microsoft.com/office/drawing/2014/main" id="{99F50640-FBBA-4F0F-9F99-1A0C5E31F134}"/>
              </a:ext>
            </a:extLst>
          </p:cNvPr>
          <p:cNvSpPr txBox="1"/>
          <p:nvPr/>
        </p:nvSpPr>
        <p:spPr>
          <a:xfrm>
            <a:off x="838974" y="8743890"/>
            <a:ext cx="5246914" cy="400110"/>
          </a:xfrm>
          <a:prstGeom prst="rect">
            <a:avLst/>
          </a:prstGeom>
          <a:noFill/>
        </p:spPr>
        <p:txBody>
          <a:bodyPr wrap="square" rtlCol="0">
            <a:spAutoFit/>
          </a:bodyPr>
          <a:lstStyle/>
          <a:p>
            <a:pPr algn="ctr"/>
            <a:r>
              <a:rPr lang="en-US" sz="1000" dirty="0"/>
              <a:t>954-476-3525  *  </a:t>
            </a:r>
            <a:r>
              <a:rPr lang="en-US" sz="1000" dirty="0">
                <a:hlinkClick r:id="rId5"/>
              </a:rPr>
              <a:t>cma@cma-ent.com</a:t>
            </a:r>
            <a:r>
              <a:rPr lang="en-US" sz="1000" dirty="0"/>
              <a:t>  *  www.cma-ent.com</a:t>
            </a:r>
          </a:p>
          <a:p>
            <a:pPr algn="ctr"/>
            <a:endParaRPr lang="en-US" sz="1000" dirty="0"/>
          </a:p>
        </p:txBody>
      </p:sp>
    </p:spTree>
    <p:extLst>
      <p:ext uri="{BB962C8B-B14F-4D97-AF65-F5344CB8AC3E}">
        <p14:creationId xmlns:p14="http://schemas.microsoft.com/office/powerpoint/2010/main" val="4916625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1799</TotalTime>
  <Words>142</Words>
  <Application>Microsoft Office PowerPoint</Application>
  <PresentationFormat>Letter Paper (8.5x11 in)</PresentationFormat>
  <Paragraphs>20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Gail-PC</dc:creator>
  <cp:lastModifiedBy>Gail Birks</cp:lastModifiedBy>
  <cp:revision>36</cp:revision>
  <dcterms:created xsi:type="dcterms:W3CDTF">2017-12-15T20:53:02Z</dcterms:created>
  <dcterms:modified xsi:type="dcterms:W3CDTF">2018-07-27T12:56:00Z</dcterms:modified>
</cp:coreProperties>
</file>